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60" r:id="rId4"/>
    <p:sldId id="261" r:id="rId5"/>
    <p:sldId id="263" r:id="rId6"/>
    <p:sldId id="262" r:id="rId7"/>
    <p:sldId id="270" r:id="rId8"/>
    <p:sldId id="264" r:id="rId9"/>
    <p:sldId id="266" r:id="rId10"/>
    <p:sldId id="272" r:id="rId11"/>
    <p:sldId id="273" r:id="rId12"/>
    <p:sldId id="265" r:id="rId13"/>
    <p:sldId id="274" r:id="rId14"/>
    <p:sldId id="275" r:id="rId15"/>
    <p:sldId id="267" r:id="rId16"/>
    <p:sldId id="268" r:id="rId17"/>
    <p:sldId id="269" r:id="rId18"/>
    <p:sldId id="271" r:id="rId19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68" d="100"/>
          <a:sy n="68" d="100"/>
        </p:scale>
        <p:origin x="8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10000400" y="673"/>
            <a:ext cx="2191600" cy="2191600"/>
          </a:xfrm>
          <a:prstGeom prst="diagStripe">
            <a:avLst>
              <a:gd name="adj" fmla="val 0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1" name="Google Shape;11;p2"/>
          <p:cNvGrpSpPr/>
          <p:nvPr/>
        </p:nvGrpSpPr>
        <p:grpSpPr>
          <a:xfrm>
            <a:off x="1" y="654"/>
            <a:ext cx="6871607" cy="6845865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name="adj" fmla="val 58774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4716200" y="2104533"/>
            <a:ext cx="6690000" cy="2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6778600" y="5233233"/>
            <a:ext cx="4627600" cy="67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063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5875200" y="1"/>
            <a:ext cx="6316800" cy="6857420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25" name="Google Shape;125;p11"/>
          <p:cNvSpPr txBox="1">
            <a:spLocks noGrp="1"/>
          </p:cNvSpPr>
          <p:nvPr>
            <p:ph type="title" hasCustomPrompt="1"/>
          </p:nvPr>
        </p:nvSpPr>
        <p:spPr>
          <a:xfrm>
            <a:off x="1098467" y="1712900"/>
            <a:ext cx="6368000" cy="17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10666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10666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10666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10666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10666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10666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10666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10666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10666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>
            <a:spLocks noGrp="1"/>
          </p:cNvSpPr>
          <p:nvPr>
            <p:ph type="body" idx="1"/>
          </p:nvPr>
        </p:nvSpPr>
        <p:spPr>
          <a:xfrm>
            <a:off x="1098467" y="3524165"/>
            <a:ext cx="6368000" cy="162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14856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1219170" lvl="1" indent="-397923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828754" lvl="2" indent="-397923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2438339" lvl="3" indent="-397923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3047924" lvl="4" indent="-397923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3657509" lvl="5" indent="-397923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4267093" lvl="6" indent="-397923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4876678" lvl="7" indent="-397923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5486263" lvl="8" indent="-397923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7" name="Google Shape;127;p1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9762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9794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8527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5875200" y="1"/>
            <a:ext cx="6316800" cy="6857420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39" name="Google Shape;39;p3"/>
          <p:cNvSpPr txBox="1">
            <a:spLocks noGrp="1"/>
          </p:cNvSpPr>
          <p:nvPr>
            <p:ph type="title"/>
          </p:nvPr>
        </p:nvSpPr>
        <p:spPr>
          <a:xfrm>
            <a:off x="1098467" y="2737333"/>
            <a:ext cx="6116000" cy="153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8160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508002"/>
            <a:ext cx="1383800" cy="1355049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45" name="Google Shape;45;p4"/>
          <p:cNvSpPr txBox="1">
            <a:spLocks noGrp="1"/>
          </p:cNvSpPr>
          <p:nvPr>
            <p:ph type="title"/>
          </p:nvPr>
        </p:nvSpPr>
        <p:spPr>
          <a:xfrm>
            <a:off x="1730000" y="525000"/>
            <a:ext cx="9385200" cy="121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6" name="Google Shape;46;p4"/>
          <p:cNvSpPr txBox="1">
            <a:spLocks noGrp="1"/>
          </p:cNvSpPr>
          <p:nvPr>
            <p:ph type="body" idx="1"/>
          </p:nvPr>
        </p:nvSpPr>
        <p:spPr>
          <a:xfrm>
            <a:off x="1730000" y="2090067"/>
            <a:ext cx="9385200" cy="388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14856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1219170" lvl="1" indent="-397923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828754" lvl="2" indent="-397923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2438339" lvl="3" indent="-397923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3047924" lvl="4" indent="-397923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3657509" lvl="5" indent="-397923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4267093" lvl="6" indent="-397923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4876678" lvl="7" indent="-397923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5486263" lvl="8" indent="-397923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Google Shape;47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508002"/>
            <a:ext cx="1383800" cy="1355049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52" name="Google Shape;52;p5"/>
          <p:cNvSpPr txBox="1">
            <a:spLocks noGrp="1"/>
          </p:cNvSpPr>
          <p:nvPr>
            <p:ph type="title"/>
          </p:nvPr>
        </p:nvSpPr>
        <p:spPr>
          <a:xfrm>
            <a:off x="1730000" y="525000"/>
            <a:ext cx="9385200" cy="121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body" idx="1"/>
          </p:nvPr>
        </p:nvSpPr>
        <p:spPr>
          <a:xfrm>
            <a:off x="1730000" y="2090067"/>
            <a:ext cx="4537600" cy="388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14856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1219170" lvl="1" indent="-397923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828754" lvl="2" indent="-397923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2438339" lvl="3" indent="-397923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3047924" lvl="4" indent="-397923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3657509" lvl="5" indent="-397923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4267093" lvl="6" indent="-397923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4876678" lvl="7" indent="-397923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5486263" lvl="8" indent="-397923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4" name="Google Shape;54;p5"/>
          <p:cNvSpPr txBox="1">
            <a:spLocks noGrp="1"/>
          </p:cNvSpPr>
          <p:nvPr>
            <p:ph type="body" idx="2"/>
          </p:nvPr>
        </p:nvSpPr>
        <p:spPr>
          <a:xfrm>
            <a:off x="6577628" y="2090067"/>
            <a:ext cx="4537600" cy="388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14856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1219170" lvl="1" indent="-397923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828754" lvl="2" indent="-397923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2438339" lvl="3" indent="-397923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3047924" lvl="4" indent="-397923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3657509" lvl="5" indent="-397923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4267093" lvl="6" indent="-397923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4876678" lvl="7" indent="-397923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5486263" lvl="8" indent="-397923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5" name="Google Shape;55;p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8510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508002"/>
            <a:ext cx="1383800" cy="1355049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60" name="Google Shape;60;p6"/>
          <p:cNvSpPr txBox="1">
            <a:spLocks noGrp="1"/>
          </p:cNvSpPr>
          <p:nvPr>
            <p:ph type="title"/>
          </p:nvPr>
        </p:nvSpPr>
        <p:spPr>
          <a:xfrm>
            <a:off x="1730000" y="525000"/>
            <a:ext cx="9385200" cy="121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1" name="Google Shape;61;p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0640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508002"/>
            <a:ext cx="1383800" cy="1355049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66" name="Google Shape;66;p7"/>
          <p:cNvSpPr txBox="1">
            <a:spLocks noGrp="1"/>
          </p:cNvSpPr>
          <p:nvPr>
            <p:ph type="title"/>
          </p:nvPr>
        </p:nvSpPr>
        <p:spPr>
          <a:xfrm>
            <a:off x="1730000" y="525000"/>
            <a:ext cx="5065200" cy="199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7" name="Google Shape;67;p7"/>
          <p:cNvSpPr txBox="1">
            <a:spLocks noGrp="1"/>
          </p:cNvSpPr>
          <p:nvPr>
            <p:ph type="body" idx="1"/>
          </p:nvPr>
        </p:nvSpPr>
        <p:spPr>
          <a:xfrm>
            <a:off x="1730000" y="2630067"/>
            <a:ext cx="5065200" cy="322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14856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1219170" lvl="1" indent="-397923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828754" lvl="2" indent="-397923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2438339" lvl="3" indent="-397923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3047924" lvl="4" indent="-397923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3657509" lvl="5" indent="-397923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4267093" lvl="6" indent="-397923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4876678" lvl="7" indent="-397923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5486263" lvl="8" indent="-397923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8" name="Google Shape;68;p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1375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5875200" y="0"/>
            <a:ext cx="6316800" cy="68580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89" name="Google Shape;89;p8"/>
          <p:cNvSpPr txBox="1">
            <a:spLocks noGrp="1"/>
          </p:cNvSpPr>
          <p:nvPr>
            <p:ph type="title"/>
          </p:nvPr>
        </p:nvSpPr>
        <p:spPr>
          <a:xfrm>
            <a:off x="1098467" y="1155700"/>
            <a:ext cx="6116000" cy="469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0" name="Google Shape;90;p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88268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508002"/>
            <a:ext cx="1383800" cy="1355049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95" name="Google Shape;95;p9"/>
          <p:cNvSpPr txBox="1">
            <a:spLocks noGrp="1"/>
          </p:cNvSpPr>
          <p:nvPr>
            <p:ph type="title"/>
          </p:nvPr>
        </p:nvSpPr>
        <p:spPr>
          <a:xfrm>
            <a:off x="1730000" y="2211100"/>
            <a:ext cx="4048400" cy="23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6" name="Google Shape;96;p9"/>
          <p:cNvSpPr txBox="1">
            <a:spLocks noGrp="1"/>
          </p:cNvSpPr>
          <p:nvPr>
            <p:ph type="subTitle" idx="1"/>
          </p:nvPr>
        </p:nvSpPr>
        <p:spPr>
          <a:xfrm>
            <a:off x="1730000" y="4717333"/>
            <a:ext cx="4048400" cy="67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7" name="Google Shape;97;p9"/>
          <p:cNvSpPr txBox="1">
            <a:spLocks noGrp="1"/>
          </p:cNvSpPr>
          <p:nvPr>
            <p:ph type="body" idx="2"/>
          </p:nvPr>
        </p:nvSpPr>
        <p:spPr>
          <a:xfrm>
            <a:off x="6197600" y="2262133"/>
            <a:ext cx="4902400" cy="31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14856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1219170" lvl="1" indent="-397923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828754" lvl="2" indent="-397923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2438339" lvl="3" indent="-397923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3047924" lvl="4" indent="-397923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3657509" lvl="5" indent="-397923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4267093" lvl="6" indent="-397923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4876678" lvl="7" indent="-397923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5486263" lvl="8" indent="-397923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8" name="Google Shape;98;p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1910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1" y="5504763"/>
            <a:ext cx="931900" cy="912876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03" name="Google Shape;103;p10"/>
          <p:cNvSpPr txBox="1">
            <a:spLocks noGrp="1"/>
          </p:cNvSpPr>
          <p:nvPr>
            <p:ph type="body" idx="1"/>
          </p:nvPr>
        </p:nvSpPr>
        <p:spPr>
          <a:xfrm>
            <a:off x="1083633" y="5740500"/>
            <a:ext cx="9248000" cy="69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609585" lvl="0" indent="-30479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" name="Google Shape;104;p1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6346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333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333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333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333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333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333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333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333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333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092930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</p:sldLayoutIdLs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60984" y="831788"/>
            <a:ext cx="7214028" cy="21052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Influence Of Popular Trends in Social Communities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130294" y="5486400"/>
            <a:ext cx="4813178" cy="1371600"/>
          </a:xfrm>
        </p:spPr>
        <p:txBody>
          <a:bodyPr>
            <a:normAutofit fontScale="62500" lnSpcReduction="20000"/>
          </a:bodyPr>
          <a:lstStyle/>
          <a:p>
            <a:pPr algn="ctr">
              <a:lnSpc>
                <a:spcPct val="120000"/>
              </a:lnSpc>
            </a:pPr>
            <a:r>
              <a:rPr lang="en-US" sz="2900" dirty="0"/>
              <a:t>Presented By:</a:t>
            </a:r>
          </a:p>
          <a:p>
            <a:pPr algn="ctr">
              <a:lnSpc>
                <a:spcPct val="120000"/>
              </a:lnSpc>
            </a:pPr>
            <a:r>
              <a:rPr lang="en-US" sz="2900" dirty="0"/>
              <a:t>Anurag Jaiswal (2021CSM1002)</a:t>
            </a:r>
          </a:p>
          <a:p>
            <a:pPr algn="ctr">
              <a:lnSpc>
                <a:spcPct val="120000"/>
              </a:lnSpc>
            </a:pPr>
            <a:r>
              <a:rPr lang="en-US" sz="2900" dirty="0" err="1"/>
              <a:t>Shourya</a:t>
            </a:r>
            <a:r>
              <a:rPr lang="en-US" sz="2900" dirty="0"/>
              <a:t> Gupta (2021CSM1007)</a:t>
            </a:r>
          </a:p>
          <a:p>
            <a:pPr algn="ctr">
              <a:lnSpc>
                <a:spcPct val="120000"/>
              </a:lnSpc>
            </a:pPr>
            <a:r>
              <a:rPr lang="en-US" sz="2900" dirty="0"/>
              <a:t>Arunava Chaudhuri (2021CSM1020)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FFF6EE-F41C-43B5-830E-7DAA059BD6AE}"/>
              </a:ext>
            </a:extLst>
          </p:cNvPr>
          <p:cNvSpPr txBox="1"/>
          <p:nvPr/>
        </p:nvSpPr>
        <p:spPr>
          <a:xfrm>
            <a:off x="248528" y="5589614"/>
            <a:ext cx="52238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Course Instructor:</a:t>
            </a:r>
          </a:p>
          <a:p>
            <a:pPr algn="ctr"/>
            <a:r>
              <a:rPr lang="en-US" sz="1800" dirty="0">
                <a:solidFill>
                  <a:schemeClr val="bg1"/>
                </a:solidFill>
              </a:rPr>
              <a:t>Dr. Sudarshan Iyengar</a:t>
            </a:r>
          </a:p>
          <a:p>
            <a:pPr algn="ctr"/>
            <a:r>
              <a:rPr lang="en-US" dirty="0"/>
              <a:t>:</a:t>
            </a:r>
            <a:r>
              <a:rPr lang="en-IN" sz="1800" i="0" dirty="0">
                <a:solidFill>
                  <a:schemeClr val="bg1"/>
                </a:solidFill>
                <a:effectLst/>
                <a:latin typeface="+mj-lt"/>
              </a:rPr>
              <a:t>Associate Professor </a:t>
            </a:r>
          </a:p>
          <a:p>
            <a:pPr algn="ctr"/>
            <a:r>
              <a:rPr lang="en-IN" sz="1800" i="0" dirty="0">
                <a:solidFill>
                  <a:schemeClr val="bg1"/>
                </a:solidFill>
                <a:effectLst/>
                <a:latin typeface="+mj-lt"/>
              </a:rPr>
              <a:t>Department of Computer Science &amp; Engineering</a:t>
            </a:r>
            <a:endParaRPr lang="en-IN" sz="1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CBD973-4F83-4263-8B50-9136D92DCCE9}"/>
              </a:ext>
            </a:extLst>
          </p:cNvPr>
          <p:cNvSpPr txBox="1"/>
          <p:nvPr/>
        </p:nvSpPr>
        <p:spPr>
          <a:xfrm>
            <a:off x="5717167" y="303288"/>
            <a:ext cx="45016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CS522 Social Computing</a:t>
            </a:r>
            <a:endParaRPr lang="en-IN" sz="1600" dirty="0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5425443-AEE8-4A7D-AB4D-67CDEB8E71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8079" y="3316882"/>
            <a:ext cx="1340233" cy="111444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3CE8126-D7C1-43D9-B7B7-36C9A8EA6C61}"/>
              </a:ext>
            </a:extLst>
          </p:cNvPr>
          <p:cNvSpPr txBox="1"/>
          <p:nvPr/>
        </p:nvSpPr>
        <p:spPr>
          <a:xfrm>
            <a:off x="5119023" y="4549608"/>
            <a:ext cx="609834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Department of Computer Science and Engineering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Indian Institute of Technology, Ropar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F13DE6-5EB4-D978-D0F2-166B3042B3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213539"/>
            <a:ext cx="11360800" cy="763600"/>
          </a:xfrm>
        </p:spPr>
        <p:txBody>
          <a:bodyPr>
            <a:noAutofit/>
          </a:bodyPr>
          <a:lstStyle/>
          <a:p>
            <a:r>
              <a:rPr lang="en-US" sz="4800" dirty="0">
                <a:cs typeface="Calibri Light"/>
              </a:rPr>
              <a:t>Experiment (Contd.): </a:t>
            </a:r>
            <a:endParaRPr lang="en-US" sz="4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B5753A-EBD9-0433-703D-60873823F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5600" y="1151400"/>
            <a:ext cx="11360800" cy="45552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indent="-457200">
              <a:buFont typeface="Courier New" panose="02070309020205020404" pitchFamily="49" charset="0"/>
              <a:buChar char="o"/>
            </a:pPr>
            <a:r>
              <a:rPr lang="en-US" sz="2400" dirty="0">
                <a:cs typeface="Calibri"/>
              </a:rPr>
              <a:t>Calculate Interest Score: Three parameters are used</a:t>
            </a:r>
          </a:p>
          <a:p>
            <a:pPr indent="-457200">
              <a:buFont typeface="Courier New" panose="02070309020205020404" pitchFamily="49" charset="0"/>
              <a:buChar char="o"/>
            </a:pPr>
            <a:r>
              <a:rPr lang="en-US" sz="2400" dirty="0">
                <a:cs typeface="Calibri"/>
              </a:rPr>
              <a:t>X = </a:t>
            </a:r>
            <a:r>
              <a:rPr lang="en-US" sz="2400" dirty="0" err="1">
                <a:cs typeface="Calibri"/>
              </a:rPr>
              <a:t>foci_node_interest_score</a:t>
            </a:r>
            <a:r>
              <a:rPr lang="en-US" sz="2400" dirty="0">
                <a:cs typeface="Calibri"/>
              </a:rPr>
              <a:t> &amp; Y = </a:t>
            </a:r>
            <a:r>
              <a:rPr lang="en-US" sz="2400" dirty="0" err="1">
                <a:cs typeface="Calibri"/>
              </a:rPr>
              <a:t>person_node_interest_score</a:t>
            </a:r>
            <a:endParaRPr lang="en-US" sz="2400" dirty="0">
              <a:cs typeface="Calibri"/>
            </a:endParaRPr>
          </a:p>
          <a:p>
            <a:pPr indent="-457200">
              <a:buFont typeface="Courier New" panose="02070309020205020404" pitchFamily="49" charset="0"/>
              <a:buChar char="o"/>
            </a:pPr>
            <a:r>
              <a:rPr lang="en-US" sz="2400" dirty="0">
                <a:cs typeface="Calibri"/>
              </a:rPr>
              <a:t>Distance = shortest path length from foci node  </a:t>
            </a:r>
          </a:p>
          <a:p>
            <a:pPr indent="-457200">
              <a:buFont typeface="Courier New" panose="02070309020205020404" pitchFamily="49" charset="0"/>
              <a:buChar char="o"/>
            </a:pPr>
            <a:r>
              <a:rPr lang="en-US" sz="2400" dirty="0">
                <a:cs typeface="Calibri"/>
              </a:rPr>
              <a:t>New Interest Score = ( X * Y ) / distance </a:t>
            </a:r>
          </a:p>
          <a:p>
            <a:pPr indent="-457200">
              <a:buFont typeface="Courier New" panose="02070309020205020404" pitchFamily="49" charset="0"/>
              <a:buChar char="o"/>
            </a:pPr>
            <a:r>
              <a:rPr lang="en-US" sz="2400" dirty="0">
                <a:cs typeface="Calibri"/>
              </a:rPr>
              <a:t>Add new interest score to person node for that particular </a:t>
            </a:r>
            <a:r>
              <a:rPr lang="en-US" sz="2400" dirty="0" err="1">
                <a:cs typeface="Calibri"/>
              </a:rPr>
              <a:t>fnode</a:t>
            </a:r>
            <a:r>
              <a:rPr lang="en-US" sz="2400" dirty="0">
                <a:cs typeface="Calibri"/>
              </a:rPr>
              <a:t>.</a:t>
            </a:r>
          </a:p>
          <a:p>
            <a:pPr indent="-457200">
              <a:buFont typeface="Courier New" panose="02070309020205020404" pitchFamily="49" charset="0"/>
              <a:buChar char="o"/>
            </a:pPr>
            <a:r>
              <a:rPr lang="en-US" sz="2400" dirty="0">
                <a:cs typeface="Calibri"/>
              </a:rPr>
              <a:t>Subtract ( interest score / k ) for other </a:t>
            </a:r>
            <a:r>
              <a:rPr lang="en-US" sz="2400" dirty="0" err="1">
                <a:cs typeface="Calibri"/>
              </a:rPr>
              <a:t>fnodes</a:t>
            </a:r>
            <a:endParaRPr lang="en-US" sz="2400" dirty="0">
              <a:cs typeface="Calibri"/>
            </a:endParaRPr>
          </a:p>
          <a:p>
            <a:pPr marL="0" indent="0">
              <a:buNone/>
            </a:pPr>
            <a:endParaRPr lang="en-US" sz="2400" dirty="0">
              <a:cs typeface="Calibr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8593D3-A64F-4B7A-89B6-EFF7A94F55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9670" y="4197678"/>
            <a:ext cx="5840474" cy="244678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C01356D-DE78-447B-9D0A-A21DCBD152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0960" y="4197678"/>
            <a:ext cx="3485440" cy="2446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097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3F3F3F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3F3F3F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3F3F3F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3F3F3F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3F3F3F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3F3F3F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F13DE6-5EB4-D978-D0F2-166B3042B3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213539"/>
            <a:ext cx="11360800" cy="763600"/>
          </a:xfrm>
        </p:spPr>
        <p:txBody>
          <a:bodyPr>
            <a:noAutofit/>
          </a:bodyPr>
          <a:lstStyle/>
          <a:p>
            <a:r>
              <a:rPr lang="en-US" sz="4800" dirty="0">
                <a:cs typeface="Calibri Light"/>
              </a:rPr>
              <a:t>Experiment (Contd.): </a:t>
            </a:r>
            <a:endParaRPr lang="en-US" sz="4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B5753A-EBD9-0433-703D-60873823F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5600" y="1151400"/>
            <a:ext cx="11360800" cy="45552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indent="-457200">
              <a:buFont typeface="Courier New" panose="02070309020205020404" pitchFamily="49" charset="0"/>
              <a:buChar char="o"/>
            </a:pPr>
            <a:r>
              <a:rPr lang="en-US" sz="3200" dirty="0">
                <a:cs typeface="Calibri"/>
              </a:rPr>
              <a:t>Updating interest scores</a:t>
            </a:r>
          </a:p>
          <a:p>
            <a:pPr indent="-457200">
              <a:buFont typeface="Courier New" panose="02070309020205020404" pitchFamily="49" charset="0"/>
              <a:buChar char="o"/>
            </a:pPr>
            <a:r>
              <a:rPr lang="en-US" sz="3200" dirty="0">
                <a:cs typeface="Calibri"/>
              </a:rPr>
              <a:t>Evaluating the final interest scores of each nodes </a:t>
            </a:r>
          </a:p>
          <a:p>
            <a:pPr indent="-457200">
              <a:buFont typeface="Courier New" panose="02070309020205020404" pitchFamily="49" charset="0"/>
              <a:buChar char="o"/>
            </a:pPr>
            <a:r>
              <a:rPr lang="en-US" sz="3200" dirty="0">
                <a:cs typeface="Calibri"/>
              </a:rPr>
              <a:t>Update the global interest list.</a:t>
            </a:r>
          </a:p>
          <a:p>
            <a:pPr indent="-457200">
              <a:buFont typeface="Courier New" panose="02070309020205020404" pitchFamily="49" charset="0"/>
              <a:buChar char="o"/>
            </a:pPr>
            <a:r>
              <a:rPr lang="en-US" sz="3200" dirty="0">
                <a:cs typeface="Calibri"/>
              </a:rPr>
              <a:t>Above step is repeated until interest score stop changing</a:t>
            </a:r>
          </a:p>
          <a:p>
            <a:pPr marL="0" indent="0">
              <a:buNone/>
            </a:pPr>
            <a:endParaRPr lang="en-US" sz="3200" dirty="0">
              <a:cs typeface="Calibr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2D385A6-9D82-40A8-82A3-B552B0115A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0948" y="3429000"/>
            <a:ext cx="5279594" cy="3215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594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3F3F3F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3F3F3F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3F3F3F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3F3F3F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F13DE6-5EB4-D978-D0F2-166B3042B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800" dirty="0">
                <a:cs typeface="Calibri Light"/>
              </a:rPr>
              <a:t>Result:</a:t>
            </a:r>
            <a:endParaRPr lang="en-US" sz="4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B5753A-EBD9-0433-703D-60873823F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indent="-457200">
              <a:buFont typeface="Courier New" panose="02070309020205020404" pitchFamily="49" charset="0"/>
              <a:buChar char="o"/>
            </a:pPr>
            <a:r>
              <a:rPr lang="en-US" sz="2800" dirty="0">
                <a:cs typeface="Calibri"/>
              </a:rPr>
              <a:t>After convergence of interest score we assign the color of max value of interest score to that particular node.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73D914-D7E1-474B-843D-3423256616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430" y="3429000"/>
            <a:ext cx="4267570" cy="301168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E3B527C-E746-4ABB-9710-50AFBE055E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3450" y="3429000"/>
            <a:ext cx="4372396" cy="3011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081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3F3F3F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F13DE6-5EB4-D978-D0F2-166B3042B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800" dirty="0">
                <a:cs typeface="Calibri Light"/>
              </a:rPr>
              <a:t>Result (Contd.):</a:t>
            </a:r>
            <a:endParaRPr lang="en-US" sz="4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B5753A-EBD9-0433-703D-60873823F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indent="-457200">
              <a:buFont typeface="Courier New" panose="02070309020205020404" pitchFamily="49" charset="0"/>
              <a:buChar char="o"/>
            </a:pPr>
            <a:r>
              <a:rPr lang="en-US" sz="2800" dirty="0">
                <a:cs typeface="Calibri"/>
              </a:rPr>
              <a:t>Plot the number of nodes whose interest score are changing during a number of iteration.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9491E9-E79D-4CEA-BED5-65722D71B6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5045" y="3814233"/>
            <a:ext cx="4517528" cy="26519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1AC56BD-F12B-4CE2-9A99-2BEE8D28D0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186" y="3814234"/>
            <a:ext cx="4870312" cy="2651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259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3F3F3F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F13DE6-5EB4-D978-D0F2-166B3042B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800" dirty="0">
                <a:cs typeface="Calibri Light"/>
              </a:rPr>
              <a:t>Plots on random graphs:</a:t>
            </a:r>
            <a:endParaRPr lang="en-US" sz="4800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0708D45-F5D9-42E9-8F9A-4747F547D7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4314" y="1872973"/>
            <a:ext cx="3572566" cy="284098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B8BE265-0AA3-4657-86F2-01A8548C10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72973"/>
            <a:ext cx="5249111" cy="281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4121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F13DE6-5EB4-D978-D0F2-166B3042B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800" dirty="0">
                <a:cs typeface="Calibri Light"/>
              </a:rPr>
              <a:t>Conclusion:</a:t>
            </a:r>
            <a:endParaRPr lang="en-US" sz="4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B5753A-EBD9-0433-703D-60873823F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indent="-457200">
              <a:buFont typeface="Courier New" panose="02070309020205020404" pitchFamily="49" charset="0"/>
              <a:buChar char="o"/>
            </a:pPr>
            <a:r>
              <a:rPr lang="en-US" sz="3200" dirty="0">
                <a:cs typeface="Calibri"/>
              </a:rPr>
              <a:t>News communities graph has  converged .</a:t>
            </a:r>
          </a:p>
          <a:p>
            <a:pPr indent="-457200">
              <a:buFont typeface="Courier New" panose="02070309020205020404" pitchFamily="49" charset="0"/>
              <a:buChar char="o"/>
            </a:pPr>
            <a:r>
              <a:rPr lang="en-US" sz="3200" dirty="0">
                <a:cs typeface="Calibri"/>
              </a:rPr>
              <a:t>Some news are accepted by large no of peoples and </a:t>
            </a:r>
          </a:p>
          <a:p>
            <a:pPr indent="-457200">
              <a:buFont typeface="Courier New" panose="02070309020205020404" pitchFamily="49" charset="0"/>
              <a:buChar char="o"/>
            </a:pPr>
            <a:r>
              <a:rPr lang="en-US" sz="3200" dirty="0">
                <a:cs typeface="Calibri"/>
              </a:rPr>
              <a:t>Some news are accepted by very small no of people and</a:t>
            </a:r>
          </a:p>
          <a:p>
            <a:pPr indent="-457200">
              <a:buFont typeface="Courier New" panose="02070309020205020404" pitchFamily="49" charset="0"/>
              <a:buChar char="o"/>
            </a:pPr>
            <a:r>
              <a:rPr lang="en-US" sz="3200" dirty="0">
                <a:cs typeface="Calibri"/>
              </a:rPr>
              <a:t>Some news is not accepted by anyone .</a:t>
            </a:r>
          </a:p>
          <a:p>
            <a:pPr indent="-457200">
              <a:buFont typeface="Courier New" panose="02070309020205020404" pitchFamily="49" charset="0"/>
              <a:buChar char="o"/>
            </a:pPr>
            <a:r>
              <a:rPr lang="en-US" sz="3200" dirty="0">
                <a:cs typeface="Calibri"/>
              </a:rPr>
              <a:t>Simulation is nearly resembling real world scenario.</a:t>
            </a:r>
          </a:p>
        </p:txBody>
      </p:sp>
    </p:spTree>
    <p:extLst>
      <p:ext uri="{BB962C8B-B14F-4D97-AF65-F5344CB8AC3E}">
        <p14:creationId xmlns:p14="http://schemas.microsoft.com/office/powerpoint/2010/main" val="1988635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3F3F3F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3F3F3F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3F3F3F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3F3F3F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3F3F3F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F13DE6-5EB4-D978-D0F2-166B3042B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800" dirty="0">
                <a:cs typeface="Calibri Light"/>
              </a:rPr>
              <a:t>Future Work:</a:t>
            </a:r>
            <a:endParaRPr lang="en-US" sz="4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B5753A-EBD9-0433-703D-60873823F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indent="-457200">
              <a:buFont typeface="Courier New" panose="02070309020205020404" pitchFamily="49" charset="0"/>
              <a:buChar char="o"/>
            </a:pPr>
            <a:r>
              <a:rPr lang="en-US" sz="2800" dirty="0">
                <a:cs typeface="Calibri"/>
              </a:rPr>
              <a:t>Further study on how fake news spread by linking fake news to some near neighbors of the influential people .</a:t>
            </a:r>
          </a:p>
          <a:p>
            <a:pPr indent="-457200">
              <a:buFont typeface="Courier New" panose="02070309020205020404" pitchFamily="49" charset="0"/>
              <a:buChar char="o"/>
            </a:pPr>
            <a:r>
              <a:rPr lang="en-US" sz="2800" dirty="0">
                <a:cs typeface="Calibri"/>
              </a:rPr>
              <a:t>Pump fake news by increasing its score abruptly and then observe the effect.</a:t>
            </a:r>
          </a:p>
          <a:p>
            <a:pPr indent="-457200">
              <a:buFont typeface="Courier New" panose="02070309020205020404" pitchFamily="49" charset="0"/>
              <a:buChar char="o"/>
            </a:pPr>
            <a:r>
              <a:rPr lang="en-US" sz="2800" dirty="0">
                <a:cs typeface="Calibri"/>
              </a:rPr>
              <a:t>Random score can be replaced by real time interests and </a:t>
            </a:r>
          </a:p>
          <a:p>
            <a:pPr indent="-457200">
              <a:buFont typeface="Courier New" panose="02070309020205020404" pitchFamily="49" charset="0"/>
              <a:buChar char="o"/>
            </a:pPr>
            <a:r>
              <a:rPr lang="en-US" sz="2800" dirty="0">
                <a:cs typeface="Calibri"/>
              </a:rPr>
              <a:t>their dependencies with other interest can be analyzed and </a:t>
            </a:r>
          </a:p>
          <a:p>
            <a:pPr indent="-457200">
              <a:buFont typeface="Courier New" panose="02070309020205020404" pitchFamily="49" charset="0"/>
              <a:buChar char="o"/>
            </a:pPr>
            <a:r>
              <a:rPr lang="en-US" sz="2800" dirty="0">
                <a:cs typeface="Calibri"/>
              </a:rPr>
              <a:t>random score can be generated really by considering interests location and other factors</a:t>
            </a:r>
          </a:p>
          <a:p>
            <a:pPr marL="0" indent="0">
              <a:buNone/>
            </a:pPr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89423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3F3F3F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3F3F3F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3F3F3F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3F3F3F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3F3F3F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F13DE6-5EB4-D978-D0F2-166B3042B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5400" dirty="0">
                <a:cs typeface="Calibri Light"/>
              </a:rPr>
              <a:t>References:</a:t>
            </a:r>
            <a:endParaRPr lang="en-US" sz="5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B5753A-EBD9-0433-703D-60873823F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5600" y="2000867"/>
            <a:ext cx="11360800" cy="45552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dirty="0">
                <a:cs typeface="Calibri"/>
              </a:rPr>
              <a:t>Social Media Content Headlines and Their Impact on Attracting Attention by </a:t>
            </a:r>
            <a:r>
              <a:rPr lang="en-US" sz="2400" dirty="0" err="1">
                <a:cs typeface="Calibri"/>
              </a:rPr>
              <a:t>Kishokanth</a:t>
            </a:r>
            <a:r>
              <a:rPr lang="en-US" sz="2400" dirty="0">
                <a:cs typeface="Calibri"/>
              </a:rPr>
              <a:t> </a:t>
            </a:r>
            <a:r>
              <a:rPr lang="en-US" sz="2400" dirty="0" err="1">
                <a:cs typeface="Calibri"/>
              </a:rPr>
              <a:t>Jeganathan</a:t>
            </a:r>
            <a:r>
              <a:rPr lang="en-US" sz="2400" dirty="0">
                <a:cs typeface="Calibri"/>
              </a:rPr>
              <a:t> &amp; Andrzej </a:t>
            </a:r>
            <a:r>
              <a:rPr lang="en-US" sz="2400" dirty="0" err="1">
                <a:cs typeface="Calibri"/>
              </a:rPr>
              <a:t>Szymkowiak</a:t>
            </a:r>
            <a:endParaRPr lang="en-US" sz="2400" dirty="0">
              <a:cs typeface="Calibri"/>
            </a:endParaRPr>
          </a:p>
          <a:p>
            <a:r>
              <a:rPr lang="en-US" sz="2400" dirty="0">
                <a:cs typeface="Calibri"/>
              </a:rPr>
              <a:t>Detection of Trending Topic Communities: Bridging Content Creators and Distributors by Lorena </a:t>
            </a:r>
            <a:r>
              <a:rPr lang="en-US" sz="2400" dirty="0" err="1">
                <a:cs typeface="Calibri"/>
              </a:rPr>
              <a:t>Recalde</a:t>
            </a:r>
            <a:r>
              <a:rPr lang="en-US" sz="2400" dirty="0">
                <a:cs typeface="Calibri"/>
              </a:rPr>
              <a:t>, David F. Nettleton, &amp; Ludovico </a:t>
            </a:r>
            <a:r>
              <a:rPr lang="en-US" sz="2400" dirty="0" err="1">
                <a:cs typeface="Calibri"/>
              </a:rPr>
              <a:t>Boratto</a:t>
            </a:r>
            <a:endParaRPr lang="en-US" sz="2400" dirty="0">
              <a:cs typeface="Calibri"/>
            </a:endParaRPr>
          </a:p>
          <a:p>
            <a:r>
              <a:rPr lang="en-US" sz="2400" dirty="0">
                <a:cs typeface="Calibri"/>
              </a:rPr>
              <a:t>Identifying communities by influence dynamics in social networks by Angel </a:t>
            </a:r>
            <a:r>
              <a:rPr lang="en-US" sz="2400" dirty="0" err="1">
                <a:cs typeface="Calibri"/>
              </a:rPr>
              <a:t>Stanoev</a:t>
            </a:r>
            <a:r>
              <a:rPr lang="en-US" sz="2400" dirty="0">
                <a:cs typeface="Calibri"/>
              </a:rPr>
              <a:t>, Daniel </a:t>
            </a:r>
            <a:r>
              <a:rPr lang="en-US" sz="2400" dirty="0" err="1">
                <a:cs typeface="Calibri"/>
              </a:rPr>
              <a:t>Smilkov</a:t>
            </a:r>
            <a:r>
              <a:rPr lang="en-US" sz="2400" dirty="0">
                <a:cs typeface="Calibri"/>
              </a:rPr>
              <a:t> &amp; </a:t>
            </a:r>
            <a:r>
              <a:rPr lang="en-US" sz="2400" dirty="0" err="1">
                <a:cs typeface="Calibri"/>
              </a:rPr>
              <a:t>Ljupco</a:t>
            </a:r>
            <a:r>
              <a:rPr lang="en-US" sz="2400" dirty="0">
                <a:cs typeface="Calibri"/>
              </a:rPr>
              <a:t> </a:t>
            </a:r>
            <a:r>
              <a:rPr lang="en-US" sz="2400" dirty="0" err="1">
                <a:cs typeface="Calibri"/>
              </a:rPr>
              <a:t>Kocarev</a:t>
            </a:r>
            <a:endParaRPr lang="en-US" sz="2400" dirty="0">
              <a:cs typeface="Calibri"/>
            </a:endParaRPr>
          </a:p>
          <a:p>
            <a:r>
              <a:rPr lang="en-US" sz="2400" dirty="0">
                <a:cs typeface="Calibri"/>
              </a:rPr>
              <a:t>From calls to communities: a model for time varying social networks by Guillaume Laurent, </a:t>
            </a:r>
            <a:r>
              <a:rPr lang="en-US" sz="2400" dirty="0" err="1">
                <a:cs typeface="Calibri"/>
              </a:rPr>
              <a:t>Jari</a:t>
            </a:r>
            <a:r>
              <a:rPr lang="en-US" sz="2400" dirty="0">
                <a:cs typeface="Calibri"/>
              </a:rPr>
              <a:t> </a:t>
            </a:r>
            <a:r>
              <a:rPr lang="en-US" sz="2400" dirty="0" err="1">
                <a:cs typeface="Calibri"/>
              </a:rPr>
              <a:t>Saram¨aki</a:t>
            </a:r>
            <a:r>
              <a:rPr lang="en-US" sz="2400" dirty="0">
                <a:cs typeface="Calibri"/>
              </a:rPr>
              <a:t>  &amp; </a:t>
            </a:r>
            <a:r>
              <a:rPr lang="en-US" sz="2400" dirty="0" err="1">
                <a:cs typeface="Calibri"/>
              </a:rPr>
              <a:t>M´arton</a:t>
            </a:r>
            <a:r>
              <a:rPr lang="en-US" sz="2400" dirty="0">
                <a:cs typeface="Calibri"/>
              </a:rPr>
              <a:t> </a:t>
            </a:r>
            <a:r>
              <a:rPr lang="en-US" sz="2400" dirty="0" err="1">
                <a:cs typeface="Calibri"/>
              </a:rPr>
              <a:t>Karsai</a:t>
            </a:r>
            <a:endParaRPr lang="en-US" sz="24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12102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3F3F3F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3F3F3F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3F3F3F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3F3F3F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21561-5D6B-4940-BC41-C2DF0B85DD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            </a:t>
            </a:r>
            <a:r>
              <a:rPr lang="en-US" sz="6000" dirty="0"/>
              <a:t>Thank You</a:t>
            </a:r>
            <a:endParaRPr lang="en-IN" sz="6000" dirty="0"/>
          </a:p>
        </p:txBody>
      </p:sp>
    </p:spTree>
    <p:extLst>
      <p:ext uri="{BB962C8B-B14F-4D97-AF65-F5344CB8AC3E}">
        <p14:creationId xmlns:p14="http://schemas.microsoft.com/office/powerpoint/2010/main" val="2541771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F13DE6-5EB4-D978-D0F2-166B3042B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800" dirty="0">
                <a:cs typeface="Calibri Light"/>
              </a:rPr>
              <a:t>Contents</a:t>
            </a:r>
            <a:endParaRPr lang="en-US" sz="4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B5753A-EBD9-0433-703D-60873823F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2800" dirty="0">
                <a:ea typeface="+mn-lt"/>
                <a:cs typeface="+mn-lt"/>
              </a:rPr>
              <a:t>Introduction</a:t>
            </a:r>
            <a:endParaRPr lang="en-US" sz="2800" dirty="0"/>
          </a:p>
          <a:p>
            <a:r>
              <a:rPr lang="en-US" sz="2800" dirty="0">
                <a:ea typeface="+mn-lt"/>
                <a:cs typeface="+mn-lt"/>
              </a:rPr>
              <a:t>Problem Statement</a:t>
            </a:r>
          </a:p>
          <a:p>
            <a:r>
              <a:rPr lang="en-US" sz="2800" dirty="0"/>
              <a:t>Basic Model</a:t>
            </a:r>
          </a:p>
          <a:p>
            <a:r>
              <a:rPr lang="en-US" sz="2800" dirty="0">
                <a:ea typeface="+mn-lt"/>
                <a:cs typeface="+mn-lt"/>
              </a:rPr>
              <a:t>Method</a:t>
            </a:r>
            <a:endParaRPr lang="en-US" sz="2800" dirty="0"/>
          </a:p>
          <a:p>
            <a:r>
              <a:rPr lang="en-US" sz="2800" dirty="0">
                <a:ea typeface="+mn-lt"/>
                <a:cs typeface="+mn-lt"/>
              </a:rPr>
              <a:t>Experiment</a:t>
            </a:r>
            <a:endParaRPr lang="en-US" sz="2800" dirty="0"/>
          </a:p>
          <a:p>
            <a:r>
              <a:rPr lang="en-US" sz="2800" dirty="0">
                <a:ea typeface="+mn-lt"/>
                <a:cs typeface="+mn-lt"/>
              </a:rPr>
              <a:t>Result</a:t>
            </a:r>
            <a:endParaRPr lang="en-US" sz="2800" dirty="0"/>
          </a:p>
          <a:p>
            <a:r>
              <a:rPr lang="en-US" sz="2800" dirty="0">
                <a:ea typeface="+mn-lt"/>
                <a:cs typeface="+mn-lt"/>
              </a:rPr>
              <a:t>Conclusion</a:t>
            </a:r>
            <a:endParaRPr lang="en-US" sz="2800" dirty="0"/>
          </a:p>
          <a:p>
            <a:r>
              <a:rPr lang="en-US" sz="2800" dirty="0">
                <a:ea typeface="+mn-lt"/>
                <a:cs typeface="+mn-lt"/>
              </a:rPr>
              <a:t>Future Work</a:t>
            </a:r>
            <a:endParaRPr lang="en-US" sz="2800" dirty="0"/>
          </a:p>
          <a:p>
            <a:r>
              <a:rPr lang="en-US" sz="2800" dirty="0">
                <a:ea typeface="+mn-lt"/>
                <a:cs typeface="+mn-lt"/>
              </a:rPr>
              <a:t>References</a:t>
            </a:r>
            <a:endParaRPr lang="en-US" sz="2800" dirty="0"/>
          </a:p>
          <a:p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06187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3F3F3F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3F3F3F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3F3F3F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3F3F3F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3F3F3F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3F3F3F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3F3F3F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3F3F3F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3F3F3F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F13DE6-5EB4-D978-D0F2-166B3042B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5400" dirty="0">
                <a:cs typeface="Calibri Light"/>
              </a:rPr>
              <a:t>Introduction</a:t>
            </a:r>
            <a:endParaRPr lang="en-US" sz="5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B5753A-EBD9-0433-703D-60873823F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5600" y="2113408"/>
            <a:ext cx="11360800" cy="45552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200" dirty="0">
                <a:ea typeface="+mn-lt"/>
                <a:cs typeface="+mn-lt"/>
              </a:rPr>
              <a:t>Online news media: Reliable and widely accessed source.</a:t>
            </a:r>
          </a:p>
          <a:p>
            <a:r>
              <a:rPr lang="en-US" sz="3200" dirty="0">
                <a:ea typeface="+mn-lt"/>
                <a:cs typeface="+mn-lt"/>
              </a:rPr>
              <a:t>Newspaper headlines: Insights happening in social platforms</a:t>
            </a:r>
          </a:p>
          <a:p>
            <a:r>
              <a:rPr lang="en-US" sz="3200" dirty="0">
                <a:ea typeface="+mn-lt"/>
                <a:cs typeface="+mn-lt"/>
              </a:rPr>
              <a:t>Popular trends or news: Effect on social community .</a:t>
            </a:r>
          </a:p>
          <a:p>
            <a:r>
              <a:rPr lang="en-US" sz="3200" dirty="0">
                <a:ea typeface="+mn-lt"/>
                <a:cs typeface="+mn-lt"/>
              </a:rPr>
              <a:t>Popular trends:  Can divide people?</a:t>
            </a:r>
          </a:p>
          <a:p>
            <a:r>
              <a:rPr lang="en-US" sz="3200" dirty="0">
                <a:ea typeface="+mn-lt"/>
                <a:cs typeface="+mn-lt"/>
              </a:rPr>
              <a:t>Interest of people: change with popular trends?</a:t>
            </a:r>
          </a:p>
          <a:p>
            <a:pPr marL="0" indent="0">
              <a:buNone/>
            </a:pPr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90554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3F3F3F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3F3F3F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3F3F3F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3F3F3F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3F3F3F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F13DE6-5EB4-D978-D0F2-166B3042B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800" dirty="0">
                <a:cs typeface="Calibri Light"/>
              </a:rPr>
              <a:t>Problem Statement</a:t>
            </a:r>
            <a:endParaRPr lang="en-US" sz="4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B5753A-EBD9-0433-703D-60873823F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3200" dirty="0">
                <a:ea typeface="+mn-lt"/>
                <a:cs typeface="+mn-lt"/>
              </a:rPr>
              <a:t>Diffusion of trending topic in social network.</a:t>
            </a:r>
          </a:p>
          <a:p>
            <a:r>
              <a:rPr lang="en-US" sz="3200" dirty="0">
                <a:ea typeface="+mn-lt"/>
                <a:cs typeface="+mn-lt"/>
              </a:rPr>
              <a:t>Change of Interest of a person over time.</a:t>
            </a:r>
          </a:p>
          <a:p>
            <a:r>
              <a:rPr lang="en-US" sz="3200" dirty="0">
                <a:ea typeface="+mn-lt"/>
                <a:cs typeface="+mn-lt"/>
              </a:rPr>
              <a:t>How it spreads through influential person?</a:t>
            </a:r>
          </a:p>
          <a:p>
            <a:r>
              <a:rPr lang="en-US" sz="3200" dirty="0">
                <a:ea typeface="+mn-lt"/>
                <a:cs typeface="+mn-lt"/>
              </a:rPr>
              <a:t>Can have the ability to create communities?</a:t>
            </a:r>
          </a:p>
          <a:p>
            <a:r>
              <a:rPr lang="en-US" sz="3200" dirty="0">
                <a:ea typeface="+mn-lt"/>
                <a:cs typeface="+mn-lt"/>
              </a:rPr>
              <a:t>Evolution of a trend over a duration.</a:t>
            </a:r>
          </a:p>
          <a:p>
            <a:pPr marL="0" indent="0">
              <a:buNone/>
            </a:pPr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66049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3F3F3F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3F3F3F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3F3F3F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3F3F3F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3F3F3F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48907-C9AD-4012-837F-8920402552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800" dirty="0"/>
              <a:t>Basic Model</a:t>
            </a:r>
            <a:endParaRPr lang="en-IN" sz="4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1352E9-991A-427C-B8EF-5AFA98DEF9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5935" y="1479672"/>
            <a:ext cx="8173329" cy="448094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03D0910-EF21-493B-ABC0-E46C06F63912}"/>
              </a:ext>
            </a:extLst>
          </p:cNvPr>
          <p:cNvSpPr txBox="1"/>
          <p:nvPr/>
        </p:nvSpPr>
        <p:spPr>
          <a:xfrm>
            <a:off x="3046828" y="6185098"/>
            <a:ext cx="6098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8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Fig: Flowchart Model </a:t>
            </a:r>
            <a:endParaRPr lang="en-IN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92896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F13DE6-5EB4-D978-D0F2-166B3042B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800" dirty="0">
                <a:cs typeface="Calibri Light"/>
              </a:rPr>
              <a:t>Method</a:t>
            </a:r>
            <a:endParaRPr lang="en-US" sz="4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B5753A-EBD9-0433-703D-60873823F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2800" dirty="0">
                <a:ea typeface="+mn-lt"/>
                <a:cs typeface="+mn-lt"/>
              </a:rPr>
              <a:t>Extraction of Trending Topics from News Headlines</a:t>
            </a:r>
          </a:p>
          <a:p>
            <a:pPr lvl="1"/>
            <a:r>
              <a:rPr lang="en-US" sz="2800" dirty="0">
                <a:ea typeface="+mn-lt"/>
                <a:cs typeface="+mn-lt"/>
              </a:rPr>
              <a:t>Preprocessing and Keyword Extraction.</a:t>
            </a:r>
          </a:p>
          <a:p>
            <a:pPr lvl="1"/>
            <a:r>
              <a:rPr lang="en-US" sz="2800" dirty="0">
                <a:ea typeface="+mn-lt"/>
                <a:cs typeface="+mn-lt"/>
              </a:rPr>
              <a:t>Keyword Scoring</a:t>
            </a:r>
          </a:p>
          <a:p>
            <a:pPr lvl="1"/>
            <a:r>
              <a:rPr lang="en-US" sz="2800" dirty="0">
                <a:ea typeface="+mn-lt"/>
                <a:cs typeface="+mn-lt"/>
              </a:rPr>
              <a:t>Filtering and Post Processing</a:t>
            </a:r>
          </a:p>
          <a:p>
            <a:pPr lvl="1"/>
            <a:r>
              <a:rPr lang="en-US" sz="2800" dirty="0">
                <a:ea typeface="+mn-lt"/>
                <a:cs typeface="+mn-lt"/>
              </a:rPr>
              <a:t>News Clustering and Keywords Vectorization</a:t>
            </a:r>
          </a:p>
          <a:p>
            <a:pPr lvl="1"/>
            <a:r>
              <a:rPr lang="en-US" sz="2800" dirty="0">
                <a:ea typeface="+mn-lt"/>
                <a:cs typeface="+mn-lt"/>
              </a:rPr>
              <a:t>Topic Clustering using News Similarity</a:t>
            </a:r>
          </a:p>
        </p:txBody>
      </p:sp>
    </p:spTree>
    <p:extLst>
      <p:ext uri="{BB962C8B-B14F-4D97-AF65-F5344CB8AC3E}">
        <p14:creationId xmlns:p14="http://schemas.microsoft.com/office/powerpoint/2010/main" val="2973642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3F3F3F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3F3F3F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3F3F3F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3F3F3F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3F3F3F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3F3F3F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7A330DC-C0B7-49A6-A7DF-CD3DA66959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030" y="1943735"/>
            <a:ext cx="6835711" cy="432102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0D7ADDB-8E27-402B-95B4-4E1AD6489657}"/>
              </a:ext>
            </a:extLst>
          </p:cNvPr>
          <p:cNvSpPr txBox="1"/>
          <p:nvPr/>
        </p:nvSpPr>
        <p:spPr>
          <a:xfrm>
            <a:off x="2926080" y="576775"/>
            <a:ext cx="64992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A Visualization About  trending Topics Over a Duration</a:t>
            </a:r>
            <a:endParaRPr lang="en-IN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71594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F13DE6-5EB4-D978-D0F2-166B3042B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800" dirty="0">
                <a:cs typeface="Calibri Light"/>
              </a:rPr>
              <a:t>Method (Contd.):</a:t>
            </a:r>
            <a:endParaRPr lang="en-US" sz="4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B5753A-EBD9-0433-703D-60873823F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indent="-457200">
              <a:buFont typeface="Courier New" panose="02070309020205020404" pitchFamily="49" charset="0"/>
              <a:buChar char="o"/>
            </a:pPr>
            <a:r>
              <a:rPr lang="en-US" sz="3200" dirty="0">
                <a:cs typeface="Calibri"/>
              </a:rPr>
              <a:t>Extraction of top k (= 10) news with their score values </a:t>
            </a:r>
          </a:p>
          <a:p>
            <a:pPr indent="-457200">
              <a:buFont typeface="Courier New" panose="02070309020205020404" pitchFamily="49" charset="0"/>
              <a:buChar char="o"/>
            </a:pPr>
            <a:r>
              <a:rPr lang="en-US" sz="3200" dirty="0">
                <a:cs typeface="Calibri"/>
              </a:rPr>
              <a:t>Apply those news to foci nodes of the network.</a:t>
            </a:r>
          </a:p>
          <a:p>
            <a:pPr indent="-457200">
              <a:buFont typeface="Courier New" panose="02070309020205020404" pitchFamily="49" charset="0"/>
              <a:buChar char="o"/>
            </a:pPr>
            <a:r>
              <a:rPr lang="en-US" sz="3200" dirty="0">
                <a:cs typeface="Calibri"/>
              </a:rPr>
              <a:t>Initialized the random interest scores for each node </a:t>
            </a:r>
          </a:p>
          <a:p>
            <a:pPr indent="-457200">
              <a:buFont typeface="Courier New" panose="02070309020205020404" pitchFamily="49" charset="0"/>
              <a:buChar char="o"/>
            </a:pPr>
            <a:r>
              <a:rPr lang="en-US" sz="3200" dirty="0">
                <a:cs typeface="Calibri"/>
              </a:rPr>
              <a:t>Colored the Node with is highest interest score.</a:t>
            </a:r>
          </a:p>
          <a:p>
            <a:pPr marL="0" indent="0">
              <a:buNone/>
            </a:pPr>
            <a:endParaRPr lang="en-US" dirty="0">
              <a:cs typeface="Calibr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0B37A2-4205-4B19-A4E8-8B01DD55F1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2696" y="4143332"/>
            <a:ext cx="3700492" cy="235606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1772C33-F5FD-43A7-AE80-980C944D3F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3169" y="4143331"/>
            <a:ext cx="3598880" cy="2374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431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3F3F3F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3F3F3F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3F3F3F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3F3F3F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F13DE6-5EB4-D978-D0F2-166B3042B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800" dirty="0">
                <a:cs typeface="Calibri Light"/>
              </a:rPr>
              <a:t>Experiment: </a:t>
            </a:r>
            <a:endParaRPr lang="en-US" sz="4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B5753A-EBD9-0433-703D-60873823F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indent="-457200">
              <a:buFont typeface="Courier New" panose="02070309020205020404" pitchFamily="49" charset="0"/>
              <a:buChar char="o"/>
            </a:pPr>
            <a:r>
              <a:rPr lang="en-US" sz="3200" dirty="0">
                <a:cs typeface="Calibri"/>
              </a:rPr>
              <a:t>Keep iterating and evaluating until the Interest scores of each node are not changing.</a:t>
            </a:r>
          </a:p>
          <a:p>
            <a:pPr indent="-457200">
              <a:buFont typeface="Courier New" panose="02070309020205020404" pitchFamily="49" charset="0"/>
              <a:buChar char="o"/>
            </a:pPr>
            <a:r>
              <a:rPr lang="en-US" sz="3200" dirty="0">
                <a:cs typeface="Calibri"/>
              </a:rPr>
              <a:t>Call spread news function.</a:t>
            </a:r>
          </a:p>
          <a:p>
            <a:pPr indent="-457200">
              <a:buFont typeface="Courier New" panose="02070309020205020404" pitchFamily="49" charset="0"/>
              <a:buChar char="o"/>
            </a:pPr>
            <a:r>
              <a:rPr lang="en-US" sz="3200" dirty="0">
                <a:cs typeface="Calibri"/>
              </a:rPr>
              <a:t>Calculate interest score for each person node with respect to each foci node.</a:t>
            </a:r>
          </a:p>
          <a:p>
            <a:pPr marL="0" indent="0">
              <a:buNone/>
            </a:pPr>
            <a:endParaRPr lang="en-US" dirty="0">
              <a:cs typeface="Calibr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03FFCD-1629-4FE2-99D8-918F81D7CD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951" y="4360983"/>
            <a:ext cx="5182049" cy="235156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A33EA94-884C-4899-8192-B4072C42D9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4351" y="4360983"/>
            <a:ext cx="5090601" cy="2251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341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3F3F3F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3F3F3F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3F3F3F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ntitled presentation" id="{A7C92D3B-2B5E-48F0-9BFB-604EABCBFA9E}" vid="{04CDBA99-7091-48A2-9191-D5B7479C905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Untitled presentation</Template>
  <TotalTime>315</TotalTime>
  <Words>627</Words>
  <Application>Microsoft Office PowerPoint</Application>
  <PresentationFormat>Widescreen</PresentationFormat>
  <Paragraphs>88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Courier New</vt:lpstr>
      <vt:lpstr>Lato</vt:lpstr>
      <vt:lpstr>Montserrat</vt:lpstr>
      <vt:lpstr>Focus</vt:lpstr>
      <vt:lpstr>Influence Of Popular Trends in Social Communities</vt:lpstr>
      <vt:lpstr>Contents</vt:lpstr>
      <vt:lpstr>Introduction</vt:lpstr>
      <vt:lpstr>Problem Statement</vt:lpstr>
      <vt:lpstr>Basic Model</vt:lpstr>
      <vt:lpstr>Method</vt:lpstr>
      <vt:lpstr>PowerPoint Presentation</vt:lpstr>
      <vt:lpstr>Method (Contd.):</vt:lpstr>
      <vt:lpstr>Experiment: </vt:lpstr>
      <vt:lpstr>Experiment (Contd.): </vt:lpstr>
      <vt:lpstr>Experiment (Contd.): </vt:lpstr>
      <vt:lpstr>Result:</vt:lpstr>
      <vt:lpstr>Result (Contd.):</vt:lpstr>
      <vt:lpstr>Plots on random graphs:</vt:lpstr>
      <vt:lpstr>Conclusion:</vt:lpstr>
      <vt:lpstr>Future Work:</vt:lpstr>
      <vt:lpstr>References:</vt:lpstr>
      <vt:lpstr>                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Ananya Chaudhuri</dc:creator>
  <cp:lastModifiedBy>Ananya Chaudhuri</cp:lastModifiedBy>
  <cp:revision>20</cp:revision>
  <dcterms:created xsi:type="dcterms:W3CDTF">2022-04-26T11:58:33Z</dcterms:created>
  <dcterms:modified xsi:type="dcterms:W3CDTF">2022-04-26T17:17:53Z</dcterms:modified>
</cp:coreProperties>
</file>